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47"/>
    <a:srgbClr val="2F639D"/>
    <a:srgbClr val="EE04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>
      <p:cViewPr varScale="1">
        <p:scale>
          <a:sx n="86" d="100"/>
          <a:sy n="86" d="100"/>
        </p:scale>
        <p:origin x="2868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73086-8453-491A-9471-7EC4DC826755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0689-BC78-4DBA-B6BA-13E77A5F84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548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40689-BC78-4DBA-B6BA-13E77A5F84D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009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11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359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40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2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60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6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315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77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8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76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37C50-A7EC-4DFA-B353-E91C10F195AE}" type="datetimeFigureOut">
              <a:rPr lang="ru-RU" smtClean="0"/>
              <a:pPr/>
              <a:t>04.09.2019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4A3CF-8A5C-41A9-81DF-E3A4B19BE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86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1523E27D-B0DD-40FF-A7C0-8AE39136BE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2" y="13592"/>
            <a:ext cx="6858682" cy="28058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79512"/>
            <a:ext cx="6858000" cy="432048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93000">
                <a:srgbClr val="A5CED9"/>
              </a:gs>
              <a:gs pos="54000">
                <a:schemeClr val="accent5">
                  <a:lumMod val="40000"/>
                  <a:lumOff val="60000"/>
                  <a:shade val="67500"/>
                  <a:satMod val="115000"/>
                  <a:alpha val="9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«Поселок Айхал»</a:t>
            </a:r>
          </a:p>
        </p:txBody>
      </p:sp>
      <p:pic>
        <p:nvPicPr>
          <p:cNvPr id="8" name="Picture 41" descr="флаг МЧС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0" y="-17768"/>
            <a:ext cx="1728192" cy="917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4978" y="2019988"/>
            <a:ext cx="6858000" cy="764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5400" b="1" dirty="0">
                <a:ln w="28575">
                  <a:solidFill>
                    <a:schemeClr val="accent5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СЛУЖБЫ  РСЧС</a:t>
            </a:r>
          </a:p>
          <a:p>
            <a:pPr algn="ctr">
              <a:lnSpc>
                <a:spcPts val="2000"/>
              </a:lnSpc>
            </a:pPr>
            <a:r>
              <a:rPr lang="ru-RU" sz="2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ПРЕДУПРЕЖДЕНИЕ, СПАСЕНИЕ, ПОМОЩЬ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828" y="3347863"/>
            <a:ext cx="2276872" cy="5785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624" y="3347864"/>
            <a:ext cx="2246076" cy="3513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800" b="1" dirty="0"/>
              <a:t>ЕДИНАЯ ДЕЖУРНО - ДИСПЕТЧЕРСКАЯ СЛУЖБА (ЕДДС) Мирнинского района Республики Саха (Якутия)</a:t>
            </a:r>
            <a:endParaRPr lang="en-US" sz="800" b="1" dirty="0"/>
          </a:p>
          <a:p>
            <a:pPr algn="just">
              <a:lnSpc>
                <a:spcPts val="700"/>
              </a:lnSpc>
            </a:pPr>
            <a:endParaRPr lang="ru-RU" sz="900" b="1" dirty="0"/>
          </a:p>
          <a:p>
            <a:pPr algn="just">
              <a:lnSpc>
                <a:spcPts val="700"/>
              </a:lnSpc>
            </a:pPr>
            <a:r>
              <a:rPr lang="ru-RU" sz="900" b="1" dirty="0"/>
              <a:t>ЕДДС</a:t>
            </a:r>
            <a:r>
              <a:rPr lang="ru-RU" sz="900" dirty="0"/>
              <a:t> – это орган повседневного управления единой государственной системы предупреждения и ликвидации чрезвычайных ситуаций муниципального уровня.</a:t>
            </a:r>
          </a:p>
          <a:p>
            <a:pPr algn="just">
              <a:lnSpc>
                <a:spcPts val="700"/>
              </a:lnSpc>
            </a:pPr>
            <a:r>
              <a:rPr lang="ru-RU" sz="900" dirty="0"/>
              <a:t>Основные задачи</a:t>
            </a:r>
            <a:r>
              <a:rPr lang="ru-RU" sz="900" b="1" dirty="0"/>
              <a:t> ЕДДС</a:t>
            </a:r>
            <a:r>
              <a:rPr lang="ru-RU" sz="900" dirty="0"/>
              <a:t>:</a:t>
            </a:r>
          </a:p>
          <a:p>
            <a:pPr algn="just">
              <a:lnSpc>
                <a:spcPts val="700"/>
              </a:lnSpc>
            </a:pPr>
            <a:r>
              <a:rPr lang="ru-RU" sz="900" dirty="0"/>
              <a:t>•</a:t>
            </a:r>
            <a:r>
              <a:rPr lang="en-US" sz="900" dirty="0"/>
              <a:t> </a:t>
            </a:r>
            <a:r>
              <a:rPr lang="ru-RU" sz="900" dirty="0"/>
              <a:t>прием сообщений от населения и организаций об угрозе или факте ЧС (происшествиях);</a:t>
            </a:r>
          </a:p>
          <a:p>
            <a:pPr algn="just">
              <a:lnSpc>
                <a:spcPts val="700"/>
              </a:lnSpc>
            </a:pPr>
            <a:r>
              <a:rPr lang="ru-RU" sz="900" dirty="0"/>
              <a:t>•</a:t>
            </a:r>
            <a:r>
              <a:rPr lang="en-US" sz="900" dirty="0"/>
              <a:t> </a:t>
            </a:r>
            <a:r>
              <a:rPr lang="ru-RU" sz="900" dirty="0"/>
              <a:t>анализ и оценка достоверности поступив-шей информации, доведение ее до ДДС, в компетенцию которой входит реагирование на принятое сообщение;</a:t>
            </a:r>
          </a:p>
          <a:p>
            <a:pPr algn="just">
              <a:lnSpc>
                <a:spcPts val="700"/>
              </a:lnSpc>
            </a:pPr>
            <a:r>
              <a:rPr lang="ru-RU" sz="900" dirty="0"/>
              <a:t>•</a:t>
            </a:r>
            <a:r>
              <a:rPr lang="en-US" sz="900" dirty="0"/>
              <a:t> </a:t>
            </a:r>
            <a:r>
              <a:rPr lang="ru-RU" sz="900" dirty="0"/>
              <a:t>сбор и обработка данных необходимых для подготовки и принятия решений по предупреждению и ликвидации ЧС (происшествий), а также контроля их исполнения,</a:t>
            </a:r>
          </a:p>
          <a:p>
            <a:pPr algn="just">
              <a:lnSpc>
                <a:spcPts val="700"/>
              </a:lnSpc>
            </a:pPr>
            <a:r>
              <a:rPr lang="ru-RU" sz="900" dirty="0"/>
              <a:t>•</a:t>
            </a:r>
            <a:r>
              <a:rPr lang="en-US" sz="900" dirty="0"/>
              <a:t> </a:t>
            </a:r>
            <a:r>
              <a:rPr lang="ru-RU" sz="900" dirty="0"/>
              <a:t>уточнение и корректировка действий привлеченных служб по реагированию на вызовы (сообщения о происшествиях), поступающие по единому номеру «112»;</a:t>
            </a:r>
          </a:p>
          <a:p>
            <a:pPr algn="just">
              <a:lnSpc>
                <a:spcPts val="700"/>
              </a:lnSpc>
            </a:pPr>
            <a:r>
              <a:rPr lang="ru-RU" sz="900" dirty="0"/>
              <a:t>•</a:t>
            </a:r>
            <a:r>
              <a:rPr lang="en-US" sz="900" dirty="0"/>
              <a:t> </a:t>
            </a:r>
            <a:r>
              <a:rPr lang="ru-RU" sz="900" dirty="0"/>
              <a:t>контроль результатов реагирования на вызовы (сообщения о происшествиях), поступившие по единому номеру «112» с территории муниципального образования.</a:t>
            </a:r>
          </a:p>
          <a:p>
            <a:pPr>
              <a:lnSpc>
                <a:spcPts val="600"/>
              </a:lnSpc>
            </a:pPr>
            <a:endParaRPr lang="ru-RU" sz="800" b="1" dirty="0"/>
          </a:p>
          <a:p>
            <a:pPr>
              <a:lnSpc>
                <a:spcPts val="600"/>
              </a:lnSpc>
            </a:pPr>
            <a:endParaRPr lang="ru-RU" sz="800" b="1" dirty="0"/>
          </a:p>
          <a:p>
            <a:pPr>
              <a:lnSpc>
                <a:spcPts val="600"/>
              </a:lnSpc>
            </a:pPr>
            <a:endParaRPr lang="en-US" sz="800" b="1" dirty="0"/>
          </a:p>
          <a:p>
            <a:pPr>
              <a:lnSpc>
                <a:spcPts val="600"/>
              </a:lnSpc>
            </a:pPr>
            <a:r>
              <a:rPr lang="ru-RU" sz="800" b="1" dirty="0"/>
              <a:t>ТЕЛЕФОНЫ ЭКСТРЕННЫХ</a:t>
            </a:r>
          </a:p>
          <a:p>
            <a:pPr>
              <a:lnSpc>
                <a:spcPts val="600"/>
              </a:lnSpc>
            </a:pPr>
            <a:endParaRPr lang="ru-RU" sz="800" b="1" dirty="0"/>
          </a:p>
          <a:p>
            <a:pPr>
              <a:lnSpc>
                <a:spcPts val="600"/>
              </a:lnSpc>
            </a:pPr>
            <a:r>
              <a:rPr lang="ru-RU" sz="800" b="1" dirty="0"/>
              <a:t>(АВАРИЙНО - СПАСАТЕЛЬНЫХ) СЛУЖБ</a:t>
            </a:r>
          </a:p>
          <a:p>
            <a:pPr>
              <a:lnSpc>
                <a:spcPts val="600"/>
              </a:lnSpc>
            </a:pPr>
            <a:r>
              <a:rPr lang="ru-RU" sz="800" b="1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291117" y="3347864"/>
            <a:ext cx="2304256" cy="5785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276872" y="3362930"/>
            <a:ext cx="2340385" cy="6017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700"/>
              </a:lnSpc>
            </a:pPr>
            <a:r>
              <a:rPr lang="ru-RU" sz="800" b="1" dirty="0">
                <a:solidFill>
                  <a:prstClr val="black"/>
                </a:solidFill>
              </a:rPr>
              <a:t>ОПРЕДЕЛЕНИЕ ФАКТОРОВ РИСКА.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территории каждого муниципального образования существуют факторы риска, связанные: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с географическим положением;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с влиянием природных факторов;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с наличием индустриальных узлов и крупных производственных предприятий (ПОО);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с развитостью социальной, транспортной и коммунальной инфраструктуры;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 другими факторами, способствующими возникновению источников риска.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городе Красноярске определены 36 факторов риска, связанных с природными условиями и техногенными процессами жизнедеятельности населения</a:t>
            </a:r>
          </a:p>
          <a:p>
            <a:pPr lvl="0" algn="just">
              <a:lnSpc>
                <a:spcPts val="700"/>
              </a:lnSpc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муниципальном образовании «Поселок 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Айхал» определены </a:t>
            </a:r>
            <a:r>
              <a:rPr lang="ru-RU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факторов риска связанные с природными условиями и техногенными процессами жизнедеятельности населения.</a:t>
            </a:r>
          </a:p>
          <a:p>
            <a:pPr lvl="0" algn="just">
              <a:lnSpc>
                <a:spcPts val="700"/>
              </a:lnSpc>
            </a:pPr>
            <a:endParaRPr lang="ru-RU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ts val="700"/>
              </a:lnSpc>
            </a:pPr>
            <a:r>
              <a:rPr lang="ru-RU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цели создания Служб РСЧС.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Решение вопросов взаимодействия органов управления, сил и средств муниципального звена ТП РСЧС при реагировании на риски возникновения ЧС.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Реализация в повседневной деятельности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прогнозирования и предупреждения происшествий и ЧС (рисков), которые закреплены за соответствующими службами.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Оптимизация работы ЕДДС с целью повышения гарантированного реагирования на ЧС (происшествия);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4.Определение персональной ответственности руководителей органов управления, в полномочия которых входят вопросы предупреждения и ликвидации ЧС.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Служба РСЧС – это нештатное организационно-техническое объединение органов управления,</a:t>
            </a:r>
          </a:p>
          <a:p>
            <a:pPr lvl="0" algn="just">
              <a:lnSpc>
                <a:spcPts val="700"/>
              </a:lnSpc>
            </a:pP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сил и средств подразделений федеральных органов исполнительной власти, органов исполнительной власти субъекта РФ, органов местного самоуправления и организаций (независимо от форм собственности), осуществляющих свою деятельность на территории муниципального образования, в компетенцию которых входят вопросы предупреждения и ликвидации ЧС.</a:t>
            </a:r>
          </a:p>
          <a:p>
            <a:pPr lvl="0" algn="just">
              <a:lnSpc>
                <a:spcPts val="700"/>
              </a:lnSpc>
            </a:pPr>
            <a:endParaRPr lang="ru-RU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ts val="700"/>
              </a:lnSpc>
            </a:pPr>
            <a:r>
              <a:rPr lang="ru-RU" sz="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Службы РСЧС </a:t>
            </a:r>
            <a:r>
              <a:rPr lang="ru-RU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призваны организовывать работу на местах, определять порядок взаимодействия сил и средств не только с первых часов чрезвычайных событий, но и в повседневной деятельности, для прогнозирования и предупреждения происшествий и ЧС (рисков), которые закреплены за соответствующими службами.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06316" y="3347862"/>
            <a:ext cx="2251684" cy="578592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36231"/>
              </p:ext>
            </p:extLst>
          </p:nvPr>
        </p:nvGraphicFramePr>
        <p:xfrm>
          <a:off x="4621494" y="3362930"/>
          <a:ext cx="2222677" cy="4145280"/>
        </p:xfrm>
        <a:graphic>
          <a:graphicData uri="http://schemas.openxmlformats.org/drawingml/2006/table">
            <a:tbl>
              <a:tblPr/>
              <a:tblGrid>
                <a:gridCol w="7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74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1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№ </a:t>
                      </a:r>
                      <a:r>
                        <a:rPr lang="ru-RU" sz="600" b="1" spc="-2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п/п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1" spc="-5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Наименование службы РСЧС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600" b="1" spc="-1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Должностные лица МО</a:t>
                      </a:r>
                      <a:r>
                        <a:rPr lang="ru-RU" sz="600" b="1" spc="-10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 «Поселок Айхал» </a:t>
                      </a:r>
                      <a:r>
                        <a:rPr lang="ru-RU" sz="600" b="1" spc="-5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курирующией</a:t>
                      </a:r>
                      <a:r>
                        <a:rPr lang="ru-RU" sz="600" b="1" spc="-5" baseline="0" dirty="0">
                          <a:solidFill>
                            <a:srgbClr val="000000"/>
                          </a:solidFill>
                          <a:effectLst/>
                          <a:latin typeface="Arial Narrow"/>
                          <a:ea typeface="Times New Roman"/>
                        </a:rPr>
                        <a:t> службу</a:t>
                      </a: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938">
                <a:tc rowSpan="1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baseline="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защиты и ликвидации ЧС на автомобильном транспорте</a:t>
                      </a:r>
                      <a:endParaRPr lang="ru-RU" sz="1000" baseline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Зам. Главы Администрации по ЖКХ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2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защиты и ликвидации ЧС на воздушном транспорте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424262"/>
                  </a:ext>
                </a:extLst>
              </a:tr>
              <a:tr h="33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защиты и ликвидации ЧС на объектах газового хозяйства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38567"/>
                  </a:ext>
                </a:extLst>
              </a:tr>
              <a:tr h="111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пожаротушения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989800"/>
                  </a:ext>
                </a:extLst>
              </a:tr>
              <a:tr h="222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защиты и ликвидации ЧС на объектах энергетики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28252"/>
                  </a:ext>
                </a:extLst>
              </a:tr>
              <a:tr h="33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защиты и ликвидации ЧС на объектах жилищно-коммунального хозяйства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062524"/>
                  </a:ext>
                </a:extLst>
              </a:tr>
              <a:tr h="222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защиты лесов от пожаров</a:t>
                      </a:r>
                    </a:p>
                  </a:txBody>
                  <a:tcPr marL="24461" marR="24461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44799519"/>
                  </a:ext>
                </a:extLst>
              </a:tr>
              <a:tr h="222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информирования и оповещения населения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0605879"/>
                  </a:ext>
                </a:extLst>
              </a:tr>
              <a:tr h="33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эвакуации и обеспечения функционирования ПВР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ru-RU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Зам. Главы Администрации</a:t>
                      </a:r>
                      <a:endParaRPr lang="ru-RU" sz="800" dirty="0"/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259909"/>
                  </a:ext>
                </a:extLst>
              </a:tr>
              <a:tr h="33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медицинской защиты и противоэпидемических мероприятий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684184"/>
                  </a:ext>
                </a:extLst>
              </a:tr>
              <a:tr h="3339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по оценке ущерба от ЧС и оказания социальной помощи населению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597663"/>
                  </a:ext>
                </a:extLst>
              </a:tr>
              <a:tr h="222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Служба охраны общественного порядка</a:t>
                      </a: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173976"/>
                  </a:ext>
                </a:extLst>
              </a:tr>
              <a:tr h="1391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4461" marR="244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98556"/>
                  </a:ext>
                </a:extLst>
              </a:tr>
            </a:tbl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4606315" y="7387984"/>
            <a:ext cx="2251685" cy="280360"/>
          </a:xfrm>
          <a:prstGeom prst="rect">
            <a:avLst/>
          </a:prstGeom>
          <a:gradFill flip="none" rotWithShape="1">
            <a:gsLst>
              <a:gs pos="0">
                <a:srgbClr val="EE047F">
                  <a:shade val="30000"/>
                  <a:satMod val="115000"/>
                </a:srgbClr>
              </a:gs>
              <a:gs pos="50000">
                <a:srgbClr val="EE047F">
                  <a:shade val="67500"/>
                  <a:satMod val="115000"/>
                </a:srgbClr>
              </a:gs>
              <a:gs pos="100000">
                <a:srgbClr val="EE04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УВАЖАЕМЫЕ СОГРАЖДАНЕ</a:t>
            </a:r>
            <a:endParaRPr lang="en-US" sz="1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628200" y="7749692"/>
            <a:ext cx="2255903" cy="135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700"/>
              </a:lnSpc>
            </a:pP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всем вопросам не надлежащего исполнения законодательства Российской Федерации, нормативно-правовых актов  муниципального образования «Поселок Айхал» в вопросах профилактики, предупреждения, спасения и оказания  помощи при возникновении чрезвычайных ситуаций и происшествий просим обращаться:</a:t>
            </a:r>
          </a:p>
          <a:p>
            <a:pPr algn="just">
              <a:lnSpc>
                <a:spcPts val="700"/>
              </a:lnSpc>
            </a:pP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Специалисту по ГО, ЧС и ПБ  Администрации МО «Поселок Айхал»</a:t>
            </a:r>
          </a:p>
          <a:p>
            <a:pPr algn="just">
              <a:lnSpc>
                <a:spcPts val="700"/>
              </a:lnSpc>
            </a:pPr>
            <a:r>
              <a:rPr lang="ru-RU" sz="8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Тел: 8 (41136) 6—36-74</a:t>
            </a:r>
          </a:p>
          <a:p>
            <a:pPr algn="just">
              <a:lnSpc>
                <a:spcPts val="700"/>
              </a:lnSpc>
            </a:pPr>
            <a:endParaRPr lang="ru-RU" sz="8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2813392"/>
            <a:ext cx="2291117" cy="53447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ЭКСТРЕННОЕ РЕАГИРОВАНИЕ НА ЧС И ПРОИСШЕСТВИЯ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89828" y="2813392"/>
            <a:ext cx="2316487" cy="549538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ПРОГНОЗИРОВАНИЕ, ПРЕДУПРЕЖДЕНИЕ, ЛИКВИДАЦИЯ ЧС И ПРОИСШЕСТВИЙ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606316" y="2813392"/>
            <a:ext cx="2271438" cy="549538"/>
          </a:xfrm>
          <a:prstGeom prst="rect">
            <a:avLst/>
          </a:prstGeom>
          <a:gradFill flip="none" rotWithShape="1">
            <a:gsLst>
              <a:gs pos="0">
                <a:srgbClr val="009E47">
                  <a:shade val="30000"/>
                  <a:satMod val="115000"/>
                </a:srgbClr>
              </a:gs>
              <a:gs pos="50000">
                <a:srgbClr val="009E47">
                  <a:shade val="67500"/>
                  <a:satMod val="115000"/>
                </a:srgbClr>
              </a:gs>
              <a:gs pos="100000">
                <a:srgbClr val="009E47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/>
              <a:t>ЗАКРЕПЛЕНИЕ СЛУЖБ РСЧС ЗА РУКОВОДИТЕЛЯМИ АДМИНИСТРАЦИИ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32274"/>
              </p:ext>
            </p:extLst>
          </p:nvPr>
        </p:nvGraphicFramePr>
        <p:xfrm>
          <a:off x="44207" y="6804249"/>
          <a:ext cx="2242691" cy="23064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45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654">
                <a:tc>
                  <a:txBody>
                    <a:bodyPr/>
                    <a:lstStyle/>
                    <a:p>
                      <a:pPr indent="-1016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Наименование службы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НОМЕР</a:t>
                      </a:r>
                      <a:endParaRPr lang="ru-RU" sz="700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123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ЕДДС 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 44-112, 43-112.</a:t>
                      </a:r>
                      <a:endParaRPr lang="ru-RU" sz="700" b="1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003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ДДС пожарной охраны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01,</a:t>
                      </a:r>
                      <a:r>
                        <a:rPr lang="ru-RU" sz="700" b="1" u="none" strike="noStrike" baseline="0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 </a:t>
                      </a: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   112</a:t>
                      </a:r>
                    </a:p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123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ДДС полиции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02,  102,  112 </a:t>
                      </a:r>
                      <a:endParaRPr lang="ru-RU" sz="700" b="1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688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ДДС скорой медицинской помощи</a:t>
                      </a:r>
                      <a:endParaRPr lang="ru-RU" sz="7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u="none" strike="noStrike" dirty="0">
                          <a:effectLst/>
                          <a:latin typeface="Myriad Pro"/>
                          <a:ea typeface="Times New Roman"/>
                          <a:cs typeface="Sylfaen"/>
                        </a:rPr>
                        <a:t> 03,  030</a:t>
                      </a:r>
                      <a:endParaRPr lang="ru-RU" sz="700" b="1" dirty="0">
                        <a:effectLst/>
                        <a:latin typeface="Sylfae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817">
                <a:tc>
                  <a:txBody>
                    <a:bodyPr/>
                    <a:lstStyle/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ГУ МЧС России по РС (Я)</a:t>
                      </a:r>
                    </a:p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7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indent="-1016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Служба спасения Якутии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Sylfae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4112) 39-99-99 </a:t>
                      </a:r>
                    </a:p>
                    <a:p>
                      <a:pPr indent="-101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(4112) 42-40-32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2109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662</Words>
  <Application>Microsoft Office PowerPoint</Application>
  <PresentationFormat>Экран (4:3)</PresentationFormat>
  <Paragraphs>81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Arial Black</vt:lpstr>
      <vt:lpstr>Arial Narrow</vt:lpstr>
      <vt:lpstr>Calibri</vt:lpstr>
      <vt:lpstr>Myriad Pro</vt:lpstr>
      <vt:lpstr>Sylfaen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(АК ГУ) Лабутина Т.Ф.</dc:creator>
  <cp:lastModifiedBy>Cab-207</cp:lastModifiedBy>
  <cp:revision>76</cp:revision>
  <cp:lastPrinted>2018-06-25T23:56:15Z</cp:lastPrinted>
  <dcterms:created xsi:type="dcterms:W3CDTF">2018-06-05T06:31:42Z</dcterms:created>
  <dcterms:modified xsi:type="dcterms:W3CDTF">2019-09-04T04:48:36Z</dcterms:modified>
</cp:coreProperties>
</file>